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61" r:id="rId2"/>
    <p:sldId id="256" r:id="rId3"/>
    <p:sldId id="257" r:id="rId4"/>
    <p:sldId id="258"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ED5630-2036-4497-997C-DECA2777838C}" type="datetimeFigureOut">
              <a:rPr lang="en-US" smtClean="0"/>
              <a:pPr/>
              <a:t>07-Apr-20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5A010B-6A99-4553-ABCD-A2E51E08182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2</a:t>
            </a:fld>
            <a:endParaRPr lang="en-US"/>
          </a:p>
        </p:txBody>
      </p:sp>
    </p:spTree>
    <p:extLst>
      <p:ext uri="{BB962C8B-B14F-4D97-AF65-F5344CB8AC3E}">
        <p14:creationId xmlns:p14="http://schemas.microsoft.com/office/powerpoint/2010/main" xmlns="" val="3289501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8A239D-46CA-4D9E-9202-E8DBD86CF397}" type="slidenum">
              <a:rPr lang="en-US"/>
              <a:pPr/>
              <a:t>3</a:t>
            </a:fld>
            <a:endParaRPr 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xmlns="" val="3061988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4</a:t>
            </a:fld>
            <a:endParaRPr lang="en-US"/>
          </a:p>
        </p:txBody>
      </p:sp>
    </p:spTree>
    <p:extLst>
      <p:ext uri="{BB962C8B-B14F-4D97-AF65-F5344CB8AC3E}">
        <p14:creationId xmlns:p14="http://schemas.microsoft.com/office/powerpoint/2010/main" xmlns="" val="3298862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07-Apr-20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07-Apr-20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07-Apr-20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07-Apr-20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07-Apr-20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07-Apr-20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07-Apr-20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3.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audio" Target="../media/audio2.wav"/><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audio" Target="../media/audio3.wav"/><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audio4.wav"/><Relationship Id="rId1" Type="http://schemas.openxmlformats.org/officeDocument/2006/relationships/vmlDrawing" Target="../drawings/vmlDrawing1.v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6000" dirty="0" smtClean="0"/>
              <a:t>TYPES OF MATERIALS</a:t>
            </a:r>
            <a:endParaRPr lang="en-US" sz="6000" dirty="0"/>
          </a:p>
        </p:txBody>
      </p:sp>
      <p:sp>
        <p:nvSpPr>
          <p:cNvPr id="4" name="Text Placeholder 3"/>
          <p:cNvSpPr>
            <a:spLocks noGrp="1"/>
          </p:cNvSpPr>
          <p:nvPr>
            <p:ph type="body" idx="1"/>
          </p:nvPr>
        </p:nvSpPr>
        <p:spPr/>
        <p:txBody>
          <a:bodyPr>
            <a:normAutofit/>
          </a:bodyPr>
          <a:lstStyle/>
          <a:p>
            <a:pPr algn="r"/>
            <a:r>
              <a:rPr lang="en-US" sz="3600" b="1" dirty="0" smtClean="0"/>
              <a:t>FLOW OF HEAT</a:t>
            </a:r>
            <a:endParaRPr lang="en-US" sz="3600" b="1" dirty="0"/>
          </a:p>
        </p:txBody>
      </p:sp>
      <p:pic>
        <p:nvPicPr>
          <p:cNvPr id="5" name="Recorded Sound">
            <a:hlinkClick r:id="" action="ppaction://media"/>
          </p:cNvPr>
          <p:cNvPicPr>
            <a:picLocks noRot="1" noChangeAspect="1"/>
          </p:cNvPicPr>
          <p:nvPr>
            <a:wavAudioFile r:embed="rId1" name="Recorded Sound"/>
          </p:nvPr>
        </p:nvPicPr>
        <p:blipFill>
          <a:blip r:embed="rId3" cstate="print"/>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48"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512168"/>
          </a:xfrm>
        </p:spPr>
        <p:txBody>
          <a:bodyPr>
            <a:normAutofit fontScale="90000"/>
          </a:bodyPr>
          <a:lstStyle/>
          <a:p>
            <a:pPr algn="ctr"/>
            <a:r>
              <a:rPr lang="en-US" dirty="0" smtClean="0"/>
              <a:t>Why does the lady in the pink dress drop her roasting stick before the lady in the green dress?</a:t>
            </a:r>
            <a:endParaRPr lang="en-US" dirty="0"/>
          </a:p>
        </p:txBody>
      </p:sp>
      <p:pic>
        <p:nvPicPr>
          <p:cNvPr id="3" name="Picture 6" descr="conduct"/>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259632" y="2132221"/>
            <a:ext cx="6332174" cy="4313220"/>
          </a:xfrm>
          <a:prstGeom prst="rect">
            <a:avLst/>
          </a:prstGeom>
          <a:solidFill>
            <a:schemeClr val="bg1"/>
          </a:solidFill>
          <a:ln>
            <a:solidFill>
              <a:srgbClr val="000000"/>
            </a:solidFill>
          </a:ln>
        </p:spPr>
      </p:pic>
      <p:pic>
        <p:nvPicPr>
          <p:cNvPr id="4" name="Recorded Sound">
            <a:hlinkClick r:id="" action="ppaction://media"/>
          </p:cNvPr>
          <p:cNvPicPr>
            <a:picLocks noRot="1" noChangeAspect="1"/>
          </p:cNvPicPr>
          <p:nvPr>
            <a:wavAudioFile r:embed="rId1" name="Recorded Sound"/>
          </p:nvPr>
        </p:nvPicPr>
        <p:blipFill>
          <a:blip r:embed="rId5" cstate="print"/>
          <a:stretch>
            <a:fillRect/>
          </a:stretch>
        </p:blipFill>
        <p:spPr>
          <a:xfrm>
            <a:off x="4419600" y="3276600"/>
            <a:ext cx="304800" cy="304800"/>
          </a:xfrm>
          <a:prstGeom prst="rect">
            <a:avLst/>
          </a:prstGeom>
        </p:spPr>
      </p:pic>
    </p:spTree>
    <p:extLst>
      <p:ext uri="{BB962C8B-B14F-4D97-AF65-F5344CB8AC3E}">
        <p14:creationId xmlns:p14="http://schemas.microsoft.com/office/powerpoint/2010/main" xmlns="" val="90192469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4"/>
                    </p:tgtEl>
                  </p:cond>
                </p:stCondLst>
                <p:endSync evt="end" delay="0">
                  <p:rtn val="all"/>
                </p:endSync>
                <p:childTnLst>
                  <p:par>
                    <p:cTn id="11" fill="hold">
                      <p:stCondLst>
                        <p:cond delay="0"/>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69178" fill="hold"/>
                                        <p:tgtEl>
                                          <p:spTgt spid="4"/>
                                        </p:tgtEl>
                                      </p:cBhvr>
                                    </p:cmd>
                                  </p:childTnLst>
                                </p:cTn>
                              </p:par>
                            </p:childTnLst>
                          </p:cTn>
                        </p:par>
                      </p:childTnLst>
                    </p:cTn>
                  </p:par>
                </p:childTnLst>
              </p:cTn>
              <p:nextCondLst>
                <p:cond evt="onClick" delay="0">
                  <p:tgtEl>
                    <p:spTgt spid="4"/>
                  </p:tgtEl>
                </p:cond>
              </p:nextCondLst>
            </p:seq>
            <p:audio>
              <p:cMediaNode>
                <p:cTn id="15"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latin typeface="Arial" charset="0"/>
              </a:rPr>
              <a:t>Conductors and Insulators</a:t>
            </a:r>
          </a:p>
        </p:txBody>
      </p:sp>
      <p:sp>
        <p:nvSpPr>
          <p:cNvPr id="18435" name="Rectangle 3"/>
          <p:cNvSpPr>
            <a:spLocks noGrp="1" noChangeArrowheads="1"/>
          </p:cNvSpPr>
          <p:nvPr>
            <p:ph type="body" idx="1"/>
          </p:nvPr>
        </p:nvSpPr>
        <p:spPr>
          <a:xfrm>
            <a:off x="457200" y="1828800"/>
            <a:ext cx="8382000" cy="4302125"/>
          </a:xfrm>
        </p:spPr>
        <p:txBody>
          <a:bodyPr/>
          <a:lstStyle/>
          <a:p>
            <a:r>
              <a:rPr lang="en-US" sz="2800">
                <a:latin typeface="Arial" charset="0"/>
              </a:rPr>
              <a:t>Some materials conduct heat better than others.</a:t>
            </a:r>
          </a:p>
          <a:p>
            <a:r>
              <a:rPr lang="en-US" sz="2800">
                <a:latin typeface="Arial" charset="0"/>
              </a:rPr>
              <a:t>Materials that transfer heat well are called </a:t>
            </a:r>
            <a:r>
              <a:rPr lang="en-US" sz="2800" b="1">
                <a:latin typeface="Arial" charset="0"/>
              </a:rPr>
              <a:t>conductors</a:t>
            </a:r>
            <a:r>
              <a:rPr lang="en-US" sz="2800">
                <a:latin typeface="Arial" charset="0"/>
              </a:rPr>
              <a:t>.</a:t>
            </a:r>
            <a:endParaRPr lang="en-US" sz="2800" b="1">
              <a:latin typeface="Arial" charset="0"/>
            </a:endParaRPr>
          </a:p>
          <a:p>
            <a:r>
              <a:rPr lang="en-US" sz="2800">
                <a:latin typeface="Arial" charset="0"/>
              </a:rPr>
              <a:t>Metals are usually good conductors.</a:t>
            </a:r>
          </a:p>
          <a:p>
            <a:r>
              <a:rPr lang="en-US" sz="2800">
                <a:latin typeface="Arial" charset="0"/>
              </a:rPr>
              <a:t>Wood, paper and plastic are not.</a:t>
            </a:r>
          </a:p>
          <a:p>
            <a:r>
              <a:rPr lang="en-US" sz="2800">
                <a:latin typeface="Arial" charset="0"/>
              </a:rPr>
              <a:t>Materials that stop the transfer of heat are called </a:t>
            </a:r>
            <a:r>
              <a:rPr lang="en-US" sz="2800" b="1">
                <a:latin typeface="Arial" charset="0"/>
              </a:rPr>
              <a:t>insulators</a:t>
            </a:r>
            <a:r>
              <a:rPr lang="en-US" sz="2800">
                <a:latin typeface="Arial" charset="0"/>
              </a:rPr>
              <a:t> (styrofoam, wool, fiberglass).</a:t>
            </a:r>
          </a:p>
        </p:txBody>
      </p:sp>
      <p:pic>
        <p:nvPicPr>
          <p:cNvPr id="4" name="Recorded Sound">
            <a:hlinkClick r:id="" action="ppaction://media"/>
          </p:cNvPr>
          <p:cNvPicPr>
            <a:picLocks noRot="1" noChangeAspect="1"/>
          </p:cNvPicPr>
          <p:nvPr>
            <a:wavAudioFile r:embed="rId1" name="Recorded Sound"/>
          </p:nvPr>
        </p:nvPicPr>
        <p:blipFill>
          <a:blip r:embed="rId4" cstate="print"/>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668"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cdowellscienceexam.weebly.com/uploads/2/6/7/6/26765014/1240958_orig.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99592" y="1334007"/>
            <a:ext cx="3168352" cy="4952018"/>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https://encrypted-tbn0.gstatic.com/images?q=tbn:ANd9GcRWa-KsibVECKHcz2gy1zjd95vou00E1qvQCn3uUQreeiNWV-hX"/>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76056" y="2348880"/>
            <a:ext cx="3168352" cy="264029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itle 1"/>
          <p:cNvSpPr txBox="1">
            <a:spLocks/>
          </p:cNvSpPr>
          <p:nvPr/>
        </p:nvSpPr>
        <p:spPr>
          <a:xfrm>
            <a:off x="467544" y="332656"/>
            <a:ext cx="8229600" cy="711081"/>
          </a:xfrm>
          <a:prstGeom prst="rect">
            <a:avLst/>
          </a:prstGeom>
        </p:spPr>
        <p:txBody>
          <a:bodyPr vert="horz" lIns="121899" tIns="60949" rIns="121899" bIns="60949" rtlCol="0" anchor="ctr">
            <a:noAutofit/>
          </a:bodyPr>
          <a:lstStyle>
            <a:lvl1pPr algn="l" defTabSz="1218987" rtl="0" eaLnBrk="1" latinLnBrk="0" hangingPunct="1">
              <a:spcBef>
                <a:spcPct val="0"/>
              </a:spcBef>
              <a:buNone/>
              <a:defRPr sz="3600" kern="1200">
                <a:solidFill>
                  <a:schemeClr val="bg1"/>
                </a:solidFill>
                <a:latin typeface="+mj-lt"/>
                <a:ea typeface="+mj-ea"/>
                <a:cs typeface="+mj-cs"/>
              </a:defRPr>
            </a:lvl1pPr>
          </a:lstStyle>
          <a:p>
            <a:pPr algn="ctr"/>
            <a:r>
              <a:rPr lang="en-US" sz="4200" u="sng" dirty="0" smtClean="0">
                <a:latin typeface="Bodoni Poster" pitchFamily="18" charset="0"/>
              </a:rPr>
              <a:t>Conductors and Insulators</a:t>
            </a:r>
            <a:endParaRPr lang="en-US" sz="4200" u="sng" dirty="0">
              <a:latin typeface="Bodoni Poster" pitchFamily="18" charset="0"/>
            </a:endParaRPr>
          </a:p>
        </p:txBody>
      </p:sp>
    </p:spTree>
    <p:extLst>
      <p:ext uri="{BB962C8B-B14F-4D97-AF65-F5344CB8AC3E}">
        <p14:creationId xmlns:p14="http://schemas.microsoft.com/office/powerpoint/2010/main" xmlns="" val="204797918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0" y="0"/>
            <a:ext cx="7772400" cy="990600"/>
          </a:xfrm>
          <a:solidFill>
            <a:srgbClr val="0000FF"/>
          </a:solidFill>
          <a:ln>
            <a:solidFill>
              <a:srgbClr val="000066"/>
            </a:solidFill>
          </a:ln>
        </p:spPr>
        <p:txBody>
          <a:bodyPr/>
          <a:lstStyle/>
          <a:p>
            <a:pPr algn="l" eaLnBrk="1" hangingPunct="1"/>
            <a:r>
              <a:rPr lang="en-GB" sz="2800" smtClean="0">
                <a:solidFill>
                  <a:schemeClr val="bg1"/>
                </a:solidFill>
                <a:latin typeface="Arial" charset="0"/>
              </a:rPr>
              <a:t>Why does metal feel colder than wood, if they are both at the same temperature?</a:t>
            </a:r>
          </a:p>
        </p:txBody>
      </p:sp>
      <p:sp>
        <p:nvSpPr>
          <p:cNvPr id="21508" name="Text Box 3"/>
          <p:cNvSpPr txBox="1">
            <a:spLocks noChangeArrowheads="1"/>
          </p:cNvSpPr>
          <p:nvPr/>
        </p:nvSpPr>
        <p:spPr bwMode="auto">
          <a:xfrm>
            <a:off x="533400" y="1371600"/>
            <a:ext cx="7239000" cy="1938338"/>
          </a:xfrm>
          <a:prstGeom prst="rect">
            <a:avLst/>
          </a:prstGeom>
          <a:noFill/>
          <a:ln w="9525">
            <a:noFill/>
            <a:miter lim="800000"/>
            <a:headEnd/>
            <a:tailEnd/>
          </a:ln>
        </p:spPr>
        <p:txBody>
          <a:bodyPr>
            <a:spAutoFit/>
          </a:bodyPr>
          <a:lstStyle/>
          <a:p>
            <a:pPr eaLnBrk="0" hangingPunct="0">
              <a:spcBef>
                <a:spcPct val="50000"/>
              </a:spcBef>
            </a:pPr>
            <a:r>
              <a:rPr lang="en-GB">
                <a:latin typeface="Arial" charset="0"/>
              </a:rPr>
              <a:t>Metal is a conductor, wood is an insulator. Metal conducts the heat away from your hands. Wood does not conduct the heat away from your hands as well as the metal, so the wood feels warmer than the metal.</a:t>
            </a:r>
          </a:p>
        </p:txBody>
      </p:sp>
      <p:graphicFrame>
        <p:nvGraphicFramePr>
          <p:cNvPr id="21506" name="Object 4"/>
          <p:cNvGraphicFramePr>
            <a:graphicFrameLocks noChangeAspect="1"/>
          </p:cNvGraphicFramePr>
          <p:nvPr/>
        </p:nvGraphicFramePr>
        <p:xfrm>
          <a:off x="609600" y="3810000"/>
          <a:ext cx="4076700" cy="1876425"/>
        </p:xfrm>
        <a:graphic>
          <a:graphicData uri="http://schemas.openxmlformats.org/presentationml/2006/ole">
            <p:oleObj spid="_x0000_s1026" name="Clip" r:id="rId4" imgW="4075611" imgH="1875114" progId="">
              <p:embed/>
            </p:oleObj>
          </a:graphicData>
        </a:graphic>
      </p:graphicFrame>
      <p:sp>
        <p:nvSpPr>
          <p:cNvPr id="21509" name="Rectangle 5"/>
          <p:cNvSpPr>
            <a:spLocks noChangeArrowheads="1"/>
          </p:cNvSpPr>
          <p:nvPr/>
        </p:nvSpPr>
        <p:spPr bwMode="auto">
          <a:xfrm>
            <a:off x="3581400" y="4191000"/>
            <a:ext cx="3581400" cy="609600"/>
          </a:xfrm>
          <a:prstGeom prst="rect">
            <a:avLst/>
          </a:prstGeom>
          <a:gradFill rotWithShape="0">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FF"/>
            </a:extrusionClr>
          </a:sp3d>
        </p:spPr>
        <p:txBody>
          <a:bodyPr wrap="none" anchor="ctr">
            <a:flatTx/>
          </a:bodyPr>
          <a:lstStyle/>
          <a:p>
            <a:endParaRPr lang="en-US"/>
          </a:p>
        </p:txBody>
      </p:sp>
      <p:sp>
        <p:nvSpPr>
          <p:cNvPr id="21510" name="Rectangle 6" descr="Papyrus"/>
          <p:cNvSpPr>
            <a:spLocks noChangeArrowheads="1"/>
          </p:cNvSpPr>
          <p:nvPr/>
        </p:nvSpPr>
        <p:spPr bwMode="auto">
          <a:xfrm>
            <a:off x="1828800" y="4648200"/>
            <a:ext cx="3581400" cy="762000"/>
          </a:xfrm>
          <a:prstGeom prst="rect">
            <a:avLst/>
          </a:prstGeom>
          <a:blipFill dpi="0" rotWithShape="1">
            <a:blip r:embed="rId5" cstate="print"/>
            <a:srcRect/>
            <a:tile tx="0" ty="0" sx="100000" sy="100000" flip="none" algn="tl"/>
          </a:blipFill>
          <a:ln w="9525">
            <a:miter lim="800000"/>
            <a:headEnd/>
            <a:tailEnd/>
          </a:ln>
          <a:scene3d>
            <a:camera prst="legacyObliqueTopRight"/>
            <a:lightRig rig="legacyFlat3" dir="b"/>
          </a:scene3d>
          <a:sp3d extrusionH="430200" prstMaterial="legacyMatte">
            <a:bevelT w="13500" h="13500" prst="angle"/>
            <a:bevelB w="13500" h="13500" prst="angle"/>
            <a:extrusionClr>
              <a:srgbClr val="FFCC99"/>
            </a:extrusionClr>
          </a:sp3d>
        </p:spPr>
        <p:txBody>
          <a:bodyPr wrap="none" anchor="ctr">
            <a:flatTx/>
          </a:bodyPr>
          <a:lstStyle/>
          <a:p>
            <a:endParaRPr lang="en-US"/>
          </a:p>
        </p:txBody>
      </p:sp>
      <p:pic>
        <p:nvPicPr>
          <p:cNvPr id="7" name="Recorded Sound">
            <a:hlinkClick r:id="" action="ppaction://media"/>
          </p:cNvPr>
          <p:cNvPicPr>
            <a:picLocks noRot="1" noChangeAspect="1"/>
          </p:cNvPicPr>
          <p:nvPr>
            <a:wavAudioFile r:embed="rId2" name="Recorded Sound"/>
          </p:nvPr>
        </p:nvPicPr>
        <p:blipFill>
          <a:blip r:embed="rId6" cstate="print"/>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68" fill="hold"/>
                                        <p:tgtEl>
                                          <p:spTgt spid="7"/>
                                        </p:tgtEl>
                                      </p:cBhvr>
                                    </p:cmd>
                                  </p:childTnLst>
                                </p:cTn>
                              </p:par>
                            </p:childTnLst>
                          </p:cTn>
                        </p:par>
                      </p:childTnLst>
                    </p:cTn>
                  </p:par>
                </p:childTnLst>
              </p:cTn>
              <p:nextCondLst>
                <p:cond evt="onClick" delay="0">
                  <p:tgtEl>
                    <p:spTgt spid="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144</Words>
  <Application>Microsoft Office PowerPoint</Application>
  <PresentationFormat>On-screen Show (4:3)</PresentationFormat>
  <Paragraphs>15</Paragraphs>
  <Slides>5</Slides>
  <Notes>3</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vt:i4>
      </vt:variant>
    </vt:vector>
  </HeadingPairs>
  <TitlesOfParts>
    <vt:vector size="7" baseType="lpstr">
      <vt:lpstr>Office Theme</vt:lpstr>
      <vt:lpstr>Clip</vt:lpstr>
      <vt:lpstr>TYPES OF MATERIALS</vt:lpstr>
      <vt:lpstr>Why does the lady in the pink dress drop her roasting stick before the lady in the green dress?</vt:lpstr>
      <vt:lpstr>Conductors and Insulators</vt:lpstr>
      <vt:lpstr>Slide 4</vt:lpstr>
      <vt:lpstr>Why does metal feel colder than wood, if they are both at the same temperature?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does the lady in the pink dress drop her roasting stick before the lady in the green dress?</dc:title>
  <dc:creator>KUHU ALWAYS</dc:creator>
  <cp:lastModifiedBy>laptop</cp:lastModifiedBy>
  <cp:revision>2</cp:revision>
  <dcterms:created xsi:type="dcterms:W3CDTF">2006-08-16T00:00:00Z</dcterms:created>
  <dcterms:modified xsi:type="dcterms:W3CDTF">2020-04-07T17:08:36Z</dcterms:modified>
</cp:coreProperties>
</file>